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Open Sans"/>
              </a:rPr>
              <a:t>Для перемещения страницы щёлкните мышью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Open Sans"/>
              </a:rPr>
              <a:t>Для правки формата примечаний щёлкните мышью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empora LGC Uni"/>
              </a:rPr>
              <a:t>&lt;верхний колонтитул&gt;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ru-RU" sz="1400" b="0" strike="noStrike" spc="-1">
                <a:latin typeface="Tempora LGC Uni"/>
              </a:rPr>
              <a:t>&lt;дата/время&gt;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empora LGC Uni"/>
              </a:rPr>
              <a:t>&lt;нижний колонтитул&gt;</a:t>
            </a:r>
          </a:p>
        </p:txBody>
      </p:sp>
      <p:sp>
        <p:nvSpPr>
          <p:cNvPr id="4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3BD60EC9-2AB3-4C96-88DD-2F55D3559DE9}" type="slidenum">
              <a:rPr lang="ru-RU" sz="1400" b="0" strike="noStrike" spc="-1">
                <a:latin typeface="Tempora LGC Uni"/>
              </a:rPr>
              <a:t>‹#›</a:t>
            </a:fld>
            <a:endParaRPr lang="ru-RU" sz="1400" b="0" strike="noStrike" spc="-1">
              <a:latin typeface="Tempora LGC Uni"/>
            </a:endParaRPr>
          </a:p>
        </p:txBody>
      </p:sp>
    </p:spTree>
    <p:extLst>
      <p:ext uri="{BB962C8B-B14F-4D97-AF65-F5344CB8AC3E}">
        <p14:creationId xmlns:p14="http://schemas.microsoft.com/office/powerpoint/2010/main" val="503401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070F8836-C979-4433-AEEA-8C9B0C427CA6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B73C7651-F3B4-40E8-96AB-764E5AC51F1C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BAECABA2-3834-4BD4-BC7F-9586A8266E7F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9B98D19C-75CC-451D-B9BA-C5506EEC7F2F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0ACB01D-C7B1-4134-82FF-B0ABAFE0B0CF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13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34F856E0-09FB-4E02-AA06-61D01289A0E9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ED24585-1D33-432C-88BB-5EBB865F5EB9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A05E7CFE-B29C-46BC-BB99-E3594C296629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B4761CCB-C41A-41C3-A808-310682CA72FC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BAE06EB5-BDD8-4EA6-B29B-66B835B6875A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18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6D8AE64E-DEC3-4EA9-B9E6-F374E31C89B0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19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48DEF426-D1DD-4480-A43C-0C1807656C2F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19DBAAFA-1BD0-4F11-A11D-B603712ABCFB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20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0AB1E720-E1A7-484D-8A0D-B3A8B826EC92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23CCE53E-7ED3-4567-98DE-69BE549AC799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5720" cy="3721680"/>
          </a:xfrm>
          <a:prstGeom prst="rect">
            <a:avLst/>
          </a:prstGeom>
          <a:ln w="0">
            <a:noFill/>
          </a:ln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F53528BC-7629-4EDA-9835-D764EAADE844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E7005AB9-102A-476A-BEB9-049CBA41FDFF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BF624789-2659-4284-9F62-CFFE99D3D86E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BA1E1EBA-0B23-4879-8893-1ED10320E086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5112" cy="372110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080" cy="390744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t">
            <a:noAutofit/>
          </a:bodyPr>
          <a:lstStyle/>
          <a:p>
            <a:endParaRPr lang="ru-RU" sz="2000" b="0" strike="noStrike" spc="-1">
              <a:latin typeface="Open Sans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sldNum"/>
          </p:nvPr>
        </p:nvSpPr>
        <p:spPr>
          <a:xfrm>
            <a:off x="3850560" y="9428760"/>
            <a:ext cx="2944440" cy="496800"/>
          </a:xfrm>
          <a:prstGeom prst="rect">
            <a:avLst/>
          </a:prstGeom>
          <a:noFill/>
          <a:ln w="0">
            <a:noFill/>
          </a:ln>
        </p:spPr>
        <p:txBody>
          <a:bodyPr lIns="92160" tIns="46080" rIns="92160" bIns="46080" anchor="b">
            <a:noAutofit/>
          </a:bodyPr>
          <a:lstStyle/>
          <a:p>
            <a:pPr algn="r">
              <a:lnSpc>
                <a:spcPct val="100000"/>
              </a:lnSpc>
            </a:pPr>
            <a:fld id="{A014594C-5C3B-4D7E-ABA9-C6FCE3328576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ru-RU" sz="1200" b="0" strike="noStrike" spc="-1">
              <a:latin typeface="Tempora LGC Un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1523880" y="731520"/>
            <a:ext cx="10616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5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1523880" y="2545920"/>
            <a:ext cx="10616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5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523880" y="7315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2068200" y="7315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523880" y="25459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2068200" y="25459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1523880" y="731520"/>
            <a:ext cx="3416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1883160" y="731520"/>
            <a:ext cx="3416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2242080" y="731520"/>
            <a:ext cx="3416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1523880" y="2545920"/>
            <a:ext cx="3416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1883160" y="2545920"/>
            <a:ext cx="3416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2242080" y="2545920"/>
            <a:ext cx="3416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523880" y="-298440"/>
            <a:ext cx="1061640" cy="553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1523880" y="731520"/>
            <a:ext cx="1061640" cy="347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5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523880" y="731520"/>
            <a:ext cx="518040" cy="347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2068200" y="731520"/>
            <a:ext cx="518040" cy="347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2391120" y="4181040"/>
            <a:ext cx="8682120" cy="706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1523880" y="7315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2068200" y="731520"/>
            <a:ext cx="518040" cy="347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1523880" y="25459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1523880" y="731520"/>
            <a:ext cx="518040" cy="347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4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2068200" y="7315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2068200" y="25459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Open Sans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523880" y="7315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2068200" y="731520"/>
            <a:ext cx="5180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1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1523880" y="2545920"/>
            <a:ext cx="1061640" cy="165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5000"/>
          </a:bodyPr>
          <a:lstStyle/>
          <a:p>
            <a:endParaRPr lang="ru-RU" sz="3200" b="0" strike="noStrike" spc="-1">
              <a:latin typeface="Open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CD4FF"/>
            </a:gs>
            <a:gs pos="100000">
              <a:srgbClr val="5BB9FF"/>
            </a:gs>
          </a:gsLst>
          <a:path path="circle">
            <a:fillToRect l="50000" t="25000" r="50000" b="7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520"/>
            <a:ext cx="12191040" cy="1751400"/>
          </a:xfrm>
          <a:prstGeom prst="rect">
            <a:avLst/>
          </a:prstGeom>
          <a:gradFill rotWithShape="0">
            <a:gsLst>
              <a:gs pos="0">
                <a:srgbClr val="FFFFFF">
                  <a:alpha val="91372"/>
                </a:srgbClr>
              </a:gs>
              <a:gs pos="100000">
                <a:srgbClr val="B4DCFA">
                  <a:alpha val="79215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Rectangle 7"/>
          <p:cNvSpPr/>
          <p:nvPr/>
        </p:nvSpPr>
        <p:spPr>
          <a:xfrm>
            <a:off x="0" y="0"/>
            <a:ext cx="12191040" cy="5104440"/>
          </a:xfrm>
          <a:prstGeom prst="rect">
            <a:avLst/>
          </a:prstGeom>
          <a:gradFill rotWithShape="0">
            <a:gsLst>
              <a:gs pos="0">
                <a:srgbClr val="FFFFFF">
                  <a:alpha val="89019"/>
                </a:srgbClr>
              </a:gs>
              <a:gs pos="100000">
                <a:srgbClr val="B4DCFA">
                  <a:alpha val="79215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Rectangle 8"/>
          <p:cNvSpPr/>
          <p:nvPr/>
        </p:nvSpPr>
        <p:spPr>
          <a:xfrm>
            <a:off x="0" y="3768480"/>
            <a:ext cx="12191040" cy="2284920"/>
          </a:xfrm>
          <a:prstGeom prst="rect">
            <a:avLst/>
          </a:prstGeom>
          <a:gradFill rotWithShape="0">
            <a:gsLst>
              <a:gs pos="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Oval 9"/>
          <p:cNvSpPr/>
          <p:nvPr/>
        </p:nvSpPr>
        <p:spPr>
          <a:xfrm>
            <a:off x="0" y="1600200"/>
            <a:ext cx="12191040" cy="510444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391120" y="4181040"/>
            <a:ext cx="8682120" cy="152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Open Sans"/>
              </a:rPr>
              <a:t>Для правки текста заглавия щёлкните мышью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523880" y="731520"/>
            <a:ext cx="1061640" cy="347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8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Седьмой уровень структуры</a:t>
            </a: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2639520" y="731520"/>
            <a:ext cx="1061640" cy="347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8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Open Sans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Open Sans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Open Sans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1"/>
          <p:cNvSpPr/>
          <p:nvPr/>
        </p:nvSpPr>
        <p:spPr>
          <a:xfrm>
            <a:off x="555279" y="1481040"/>
            <a:ext cx="11226641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О правоприменительной </a:t>
            </a:r>
            <a:r>
              <a:rPr lang="ru-RU" sz="2800" b="0" strike="noStrike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практике </a:t>
            </a:r>
            <a:r>
              <a:rPr lang="ru-RU" sz="2800" b="0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контрольно-надзорной деятельности </a:t>
            </a:r>
            <a:endParaRPr lang="ru-RU" sz="2800" b="0" strike="noStrike" spc="-1" dirty="0"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Байкальского отдела энергетического надзора и надзора </a:t>
            </a:r>
            <a:endParaRPr lang="ru-RU" sz="2800" b="0" strike="noStrike" spc="-1" dirty="0"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за гидротехническими сооружениями за 2024 год</a:t>
            </a:r>
            <a:endParaRPr lang="ru-RU" sz="2800" b="0" strike="noStrike" spc="-1" dirty="0">
              <a:latin typeface="Open Sans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latin typeface="Open Sans"/>
            </a:endParaRPr>
          </a:p>
        </p:txBody>
      </p:sp>
      <p:sp>
        <p:nvSpPr>
          <p:cNvPr id="50" name="TextBox 13"/>
          <p:cNvSpPr/>
          <p:nvPr/>
        </p:nvSpPr>
        <p:spPr>
          <a:xfrm>
            <a:off x="615960" y="3359160"/>
            <a:ext cx="1109160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DejaVu Sans"/>
              </a:rPr>
              <a:t>Начальник Байкальского отдела энергетического надзора и надзора за </a:t>
            </a:r>
            <a:endParaRPr lang="ru-RU" sz="2400" b="0" strike="noStrike" spc="-1">
              <a:latin typeface="Open Sans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262626"/>
                </a:solidFill>
                <a:latin typeface="Times New Roman"/>
                <a:ea typeface="DejaVu Sans"/>
              </a:rPr>
              <a:t>гидротехническими сооружениями Нимаев Герман Геннадьевич</a:t>
            </a:r>
            <a:endParaRPr lang="ru-RU" sz="2400" b="0" strike="noStrike" spc="-1">
              <a:latin typeface="Open Sans"/>
            </a:endParaRPr>
          </a:p>
        </p:txBody>
      </p:sp>
      <p:sp>
        <p:nvSpPr>
          <p:cNvPr id="51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52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147960"/>
            <a:ext cx="1056240" cy="118800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3"/>
          <p:cNvPicPr/>
          <p:nvPr/>
        </p:nvPicPr>
        <p:blipFill>
          <a:blip r:embed="rId4"/>
          <a:stretch/>
        </p:blipFill>
        <p:spPr>
          <a:xfrm>
            <a:off x="3240000" y="4500000"/>
            <a:ext cx="2374560" cy="1799280"/>
          </a:xfrm>
          <a:prstGeom prst="rect">
            <a:avLst/>
          </a:prstGeom>
          <a:ln w="0">
            <a:noFill/>
          </a:ln>
        </p:spPr>
      </p:pic>
      <p:pic>
        <p:nvPicPr>
          <p:cNvPr id="55" name="Рисунок 54"/>
          <p:cNvPicPr/>
          <p:nvPr/>
        </p:nvPicPr>
        <p:blipFill>
          <a:blip r:embed="rId5"/>
          <a:stretch/>
        </p:blipFill>
        <p:spPr>
          <a:xfrm>
            <a:off x="180000" y="4500000"/>
            <a:ext cx="2879280" cy="1799280"/>
          </a:xfrm>
          <a:prstGeom prst="rect">
            <a:avLst/>
          </a:prstGeom>
          <a:ln w="0">
            <a:noFill/>
          </a:ln>
        </p:spPr>
      </p:pic>
      <p:pic>
        <p:nvPicPr>
          <p:cNvPr id="56" name="Рисунок 55"/>
          <p:cNvPicPr/>
          <p:nvPr/>
        </p:nvPicPr>
        <p:blipFill>
          <a:blip r:embed="rId6"/>
          <a:stretch/>
        </p:blipFill>
        <p:spPr>
          <a:xfrm>
            <a:off x="5760000" y="4500000"/>
            <a:ext cx="3009240" cy="1799280"/>
          </a:xfrm>
          <a:prstGeom prst="rect">
            <a:avLst/>
          </a:prstGeom>
          <a:ln w="0">
            <a:noFill/>
          </a:ln>
        </p:spPr>
      </p:pic>
      <p:pic>
        <p:nvPicPr>
          <p:cNvPr id="57" name="Рисунок 56"/>
          <p:cNvPicPr/>
          <p:nvPr/>
        </p:nvPicPr>
        <p:blipFill>
          <a:blip r:embed="rId7"/>
          <a:stretch/>
        </p:blipFill>
        <p:spPr>
          <a:xfrm>
            <a:off x="8833320" y="4500000"/>
            <a:ext cx="3225960" cy="179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01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2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03" name="TextBox 2"/>
          <p:cNvSpPr/>
          <p:nvPr/>
        </p:nvSpPr>
        <p:spPr>
          <a:xfrm>
            <a:off x="898920" y="1189080"/>
            <a:ext cx="10816560" cy="447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23000"/>
              </a:lnSpc>
              <a:tabLst>
                <a:tab pos="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В соответствии с Федеральным законом от 27 июля 2010 г. № 190-ФЗ «О теплоснабжении» и на основании Правил оценки готовности к отопительному периоду, утверждённых приказом Минэнерго России от 12 марта 2013 г. № 103, отдел провёл оценку готовности муниципальных образований к отопительному периоду 2024-2025 годов.</a:t>
            </a:r>
            <a:endParaRPr lang="ru-RU" sz="2600" b="0" strike="noStrike" spc="-1">
              <a:latin typeface="Open Sans"/>
            </a:endParaRPr>
          </a:p>
          <a:p>
            <a:pPr algn="just">
              <a:lnSpc>
                <a:spcPct val="123000"/>
              </a:lnSpc>
              <a:tabLst>
                <a:tab pos="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Всего в 2024 году подлежало оценке готовности 30 муниципальных образований (в 2023 году – 31). Паспорта готовности выданы 30 (100 %) муниципальным образованиям (2023 году - 100%).  </a:t>
            </a:r>
            <a:endParaRPr lang="ru-RU" sz="2600" b="0" strike="noStrike" spc="-1">
              <a:latin typeface="Open Sans"/>
            </a:endParaRPr>
          </a:p>
          <a:p>
            <a:pPr algn="just">
              <a:lnSpc>
                <a:spcPct val="123000"/>
              </a:lnSpc>
              <a:tabLst>
                <a:tab pos="0" algn="l"/>
              </a:tabLst>
            </a:pPr>
            <a:endParaRPr lang="ru-RU" sz="2600" b="0" strike="noStrike" spc="-1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9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05" name="Прямая соединительная линия 8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6" name="Picture 10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07" name="TextBox 20"/>
          <p:cNvSpPr/>
          <p:nvPr/>
        </p:nvSpPr>
        <p:spPr>
          <a:xfrm>
            <a:off x="898920" y="1189080"/>
            <a:ext cx="10816560" cy="68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23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strike="noStrike" spc="-1">
              <a:latin typeface="Open Sans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720000" y="900000"/>
            <a:ext cx="11159640" cy="557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latin typeface="Tempora LGC Uni"/>
              </a:rPr>
              <a:t>	Для достижения основных показателей результативности и эффективности программы профилактики рисков причинения вреда (ущерба) охраняемым законом ценностям при осуществлении федерального государственного энергетического надзора в сфере теплоснабжения на 2024 год, утверждённой приказом Ростехнадзора от 18 декабря 2023 г. № 461, программы профилактики рисков причинения вреда (ущерба) охраняемым законом ценностям при осуществлении федерального государственного энергетического надзора в сфере электроэнергетики на 2024 год, утверждённой приказом Ростехнадзора от 18 декабря 2023 г. № 460, в 2024 году отделом на постоянной основе реализовывались следующие мероприятия: </a:t>
            </a:r>
            <a:endParaRPr lang="ru-RU" sz="20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Open Sans"/>
            </a:endParaRPr>
          </a:p>
        </p:txBody>
      </p:sp>
      <p:graphicFrame>
        <p:nvGraphicFramePr>
          <p:cNvPr id="109" name="Таблица 4"/>
          <p:cNvGraphicFramePr/>
          <p:nvPr>
            <p:extLst>
              <p:ext uri="{D42A27DB-BD31-4B8C-83A1-F6EECF244321}">
                <p14:modId xmlns:p14="http://schemas.microsoft.com/office/powerpoint/2010/main" val="2536019237"/>
              </p:ext>
            </p:extLst>
          </p:nvPr>
        </p:nvGraphicFramePr>
        <p:xfrm>
          <a:off x="871920" y="3532680"/>
          <a:ext cx="10620000" cy="3082560"/>
        </p:xfrm>
        <a:graphic>
          <a:graphicData uri="http://schemas.openxmlformats.org/drawingml/2006/table">
            <a:tbl>
              <a:tblPr/>
              <a:tblGrid>
                <a:gridCol w="696240"/>
                <a:gridCol w="3106440"/>
                <a:gridCol w="3176280"/>
                <a:gridCol w="3641040"/>
              </a:tblGrid>
              <a:tr h="58320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Профилактические мероприятия</a:t>
                      </a:r>
                      <a:endParaRPr lang="ru-RU" sz="2800" b="0" strike="noStrike" spc="-1" dirty="0">
                        <a:latin typeface="Tempora LGC Un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48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2600" b="0" strike="noStrike" spc="-1" dirty="0">
                        <a:latin typeface="Open Sans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Вид</a:t>
                      </a:r>
                      <a:endParaRPr lang="ru-RU" sz="2800" b="0" strike="noStrike" spc="-1" dirty="0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В сфере электроэнергетики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В сфере теплоснабжения</a:t>
                      </a:r>
                      <a:endParaRPr lang="ru-RU" sz="2800" b="0" strike="noStrike" spc="-1">
                        <a:latin typeface="Open Sans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600" b="0" strike="noStrike" spc="-1">
                          <a:solidFill>
                            <a:srgbClr val="000000"/>
                          </a:solidFill>
                          <a:latin typeface="Tempora LGC Uni"/>
                        </a:rPr>
                        <a:t>1</a:t>
                      </a:r>
                      <a:endParaRPr lang="ru-RU" sz="26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предостережения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22 шт.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marL="216000" indent="-21600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ru-RU" sz="2800" b="0" strike="noStrike" spc="-1">
                          <a:latin typeface="Tempora LGC Uni"/>
                        </a:rPr>
                        <a:t>2 шт.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  <a:tr h="498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600" b="0" strike="noStrike" spc="-1">
                          <a:solidFill>
                            <a:srgbClr val="000000"/>
                          </a:solidFill>
                          <a:latin typeface="Tempora LGC Uni"/>
                        </a:rPr>
                        <a:t>2</a:t>
                      </a:r>
                      <a:endParaRPr lang="ru-RU" sz="26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информирование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0" strike="noStrike" spc="-1">
                          <a:latin typeface="Tempora LGC Uni"/>
                        </a:rPr>
                        <a:t>2380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8 шт.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  <a:tr h="498960">
                <a:tc>
                  <a:txBody>
                    <a:bodyPr/>
                    <a:lstStyle/>
                    <a:p>
                      <a:pPr algn="ctr"/>
                      <a:r>
                        <a:rPr lang="ru-RU" sz="2600" b="0" strike="noStrike" spc="-1">
                          <a:latin typeface="Tempora LGC Uni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>
                          <a:latin typeface="Times New Roman" pitchFamily="18" charset="0"/>
                          <a:cs typeface="Times New Roman" pitchFamily="18" charset="0"/>
                        </a:rPr>
                        <a:t>консультирование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0" strike="noStrike" spc="-1">
                          <a:latin typeface="Tempora LGC Uni"/>
                        </a:rPr>
                        <a:t>325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20 шт.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11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2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13" name="TextBox 2"/>
          <p:cNvSpPr/>
          <p:nvPr/>
        </p:nvSpPr>
        <p:spPr>
          <a:xfrm>
            <a:off x="1116000" y="1164240"/>
            <a:ext cx="102589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strike="noStrike" spc="-1">
              <a:latin typeface="Open Sans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900000" y="988920"/>
            <a:ext cx="10979640" cy="617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latin typeface="Open Sans"/>
              </a:rPr>
              <a:t>	</a:t>
            </a:r>
            <a:r>
              <a:rPr lang="ru-RU" sz="2200" b="0" strike="noStrike" spc="-1">
                <a:latin typeface="Tempora LGC Uni"/>
              </a:rPr>
              <a:t>Анализ правоприменительной практики показывает, что основными причинами снижения уровня безопасности в области федерального государственного энергетического надзора являются: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200" b="0" strike="noStrike" spc="-1">
                <a:latin typeface="Tempora LGC Uni"/>
              </a:rPr>
              <a:t>	1. большое количество находящегося в эксплуатации оборудования, отработавшего свой расчётный срок службы (ресурс);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200" b="0" strike="noStrike" spc="-1">
                <a:latin typeface="Tempora LGC Uni"/>
              </a:rPr>
              <a:t>	2. несвоевременное восполнение основных производственных фондов предприятий, необходимых для строительства, реконструкции, модернизации или эксплуатации энергоустановок;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200" b="0" strike="noStrike" spc="-1">
                <a:latin typeface="Tempora LGC Uni"/>
              </a:rPr>
              <a:t>	3. техническое присоединение к существующим системам теплоснабжения новых потребителей без учёта пропускной способности тепловых сетей и модернизации основного тепломеханического оборудования на более производительное;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200" b="0" strike="noStrike" spc="-1">
                <a:latin typeface="Tempora LGC Uni"/>
              </a:rPr>
              <a:t>	4. низкий уровень исполнительской дисциплины обслуживающего оборудование персонала, руководителей и специалистов предприятий (организаций), осуществляющих его эксплуатацию, ремонт, освидетельствование, диагностирование.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endParaRPr lang="ru-RU" sz="2200" b="0" strike="noStrike" spc="-1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6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16" name="Прямая соединительная линия 2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7" name="Picture 4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18" name="TextBox 7"/>
          <p:cNvSpPr/>
          <p:nvPr/>
        </p:nvSpPr>
        <p:spPr>
          <a:xfrm>
            <a:off x="1116000" y="1164240"/>
            <a:ext cx="102589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strike="noStrike" spc="-1">
              <a:latin typeface="Open Sans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1080000" y="907200"/>
            <a:ext cx="10799640" cy="539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2400" b="1" strike="noStrike" spc="-1">
                <a:latin typeface="Open Sans"/>
              </a:rPr>
              <a:t>Федеральный государственный надзор в области безопасности гидротехнических сооружений</a:t>
            </a:r>
            <a:endParaRPr lang="ru-RU" sz="2400" b="0" strike="noStrike" spc="-1">
              <a:latin typeface="Open Sans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2400" b="0" strike="noStrike" spc="-1">
              <a:latin typeface="Open Sans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60000" y="1800000"/>
            <a:ext cx="11340000" cy="4499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2800" b="0" strike="noStrike" spc="-1" dirty="0">
                <a:latin typeface="Tempora LGC Uni"/>
              </a:rPr>
              <a:t>	Общее количество поднадзорных </a:t>
            </a:r>
            <a:r>
              <a:rPr lang="ru-RU" sz="2800" b="0" strike="noStrike" spc="-1" dirty="0" err="1">
                <a:latin typeface="Tempora LGC Uni"/>
              </a:rPr>
              <a:t>Ростехнадзору</a:t>
            </a:r>
            <a:r>
              <a:rPr lang="ru-RU" sz="2800" b="0" strike="noStrike" spc="-1" dirty="0">
                <a:latin typeface="Tempora LGC Uni"/>
              </a:rPr>
              <a:t> ГТС (комплексов ГТС) составляет </a:t>
            </a:r>
            <a:r>
              <a:rPr lang="ru-RU" sz="2800" b="0" strike="noStrike" spc="-1" dirty="0" smtClean="0">
                <a:latin typeface="Tempora LGC Uni"/>
              </a:rPr>
              <a:t>127, </a:t>
            </a:r>
            <a:r>
              <a:rPr lang="ru-RU" sz="2800" b="0" strike="noStrike" spc="-1" dirty="0">
                <a:latin typeface="Tempora LGC Uni"/>
              </a:rPr>
              <a:t>из них:</a:t>
            </a:r>
            <a:endParaRPr lang="ru-RU" sz="2800" b="0" strike="noStrike" spc="-1" dirty="0">
              <a:latin typeface="Open Sans"/>
            </a:endParaRPr>
          </a:p>
          <a:p>
            <a:pPr algn="just"/>
            <a:r>
              <a:rPr lang="ru-RU" sz="2800" b="0" strike="noStrike" spc="-1" dirty="0">
                <a:latin typeface="Tempora LGC Uni"/>
              </a:rPr>
              <a:t>	11 ГТС (комплексов ГТС) промышленности;</a:t>
            </a:r>
            <a:endParaRPr lang="ru-RU" sz="2800" b="0" strike="noStrike" spc="-1" dirty="0">
              <a:latin typeface="Open Sans"/>
            </a:endParaRPr>
          </a:p>
          <a:p>
            <a:pPr algn="just"/>
            <a:r>
              <a:rPr lang="ru-RU" sz="2800" b="0" strike="noStrike" spc="-1" dirty="0">
                <a:latin typeface="Tempora LGC Uni"/>
              </a:rPr>
              <a:t>	2 ГТС (комплексов ГТС) энергетики;</a:t>
            </a:r>
            <a:endParaRPr lang="ru-RU" sz="2800" b="0" strike="noStrike" spc="-1" dirty="0">
              <a:latin typeface="Open Sans"/>
            </a:endParaRPr>
          </a:p>
          <a:p>
            <a:pPr algn="just"/>
            <a:r>
              <a:rPr lang="ru-RU" sz="2800" b="0" strike="noStrike" spc="-1" dirty="0">
                <a:latin typeface="Tempora LGC Uni"/>
              </a:rPr>
              <a:t>	</a:t>
            </a:r>
            <a:r>
              <a:rPr lang="ru-RU" sz="2800" b="0" strike="noStrike" spc="-1" dirty="0" smtClean="0">
                <a:latin typeface="Tempora LGC Uni"/>
              </a:rPr>
              <a:t>114 </a:t>
            </a:r>
            <a:r>
              <a:rPr lang="ru-RU" sz="2800" b="0" strike="noStrike" spc="-1" dirty="0">
                <a:latin typeface="Tempora LGC Uni"/>
              </a:rPr>
              <a:t>ГТС (комплекс ГТС) водохозяйственного назначения ГТС.</a:t>
            </a:r>
            <a:endParaRPr lang="ru-RU" sz="2800" b="0" strike="noStrike" spc="-1" dirty="0">
              <a:latin typeface="Open Sans"/>
            </a:endParaRPr>
          </a:p>
          <a:p>
            <a:pPr algn="just"/>
            <a:r>
              <a:rPr lang="ru-RU" sz="2800" b="0" strike="noStrike" spc="-1" dirty="0">
                <a:latin typeface="Tempora LGC Uni"/>
              </a:rPr>
              <a:t>	Количество организаций, эксплуатирующих гидротехнические сооружения, составило 88.</a:t>
            </a:r>
            <a:endParaRPr lang="ru-RU" sz="2800" b="0" strike="noStrike" spc="-1" dirty="0">
              <a:latin typeface="Open Sans"/>
            </a:endParaRPr>
          </a:p>
          <a:p>
            <a:endParaRPr lang="ru-RU" sz="2800" b="0" strike="noStrike" spc="-1" dirty="0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8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22" name="Прямая соединительная линия 3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3" name="Picture 5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24" name="TextBox 9"/>
          <p:cNvSpPr/>
          <p:nvPr/>
        </p:nvSpPr>
        <p:spPr>
          <a:xfrm>
            <a:off x="1260000" y="5478480"/>
            <a:ext cx="102589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strike="noStrike" spc="-1">
              <a:latin typeface="Open Sans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1080000" y="907200"/>
            <a:ext cx="10799640" cy="539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60000" y="1260000"/>
            <a:ext cx="11340000" cy="52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000" b="0" strike="noStrike" spc="-1">
                <a:latin typeface="Tempora LGC Uni"/>
              </a:rPr>
              <a:t>	</a:t>
            </a:r>
            <a:r>
              <a:rPr lang="ru-RU" sz="2400" b="0" strike="noStrike" spc="-1">
                <a:latin typeface="Tempora LGC Uni"/>
              </a:rPr>
              <a:t>В 2024 году на поднадзорных ГТС зарегистрирована 1авария (в 2023 году аварий не зафиксировано)</a:t>
            </a:r>
            <a:endParaRPr lang="ru-RU" sz="2400" b="0" strike="noStrike" spc="-1">
              <a:latin typeface="Open Sans"/>
            </a:endParaRPr>
          </a:p>
        </p:txBody>
      </p:sp>
      <p:pic>
        <p:nvPicPr>
          <p:cNvPr id="127" name="Рисунок 126"/>
          <p:cNvPicPr/>
          <p:nvPr/>
        </p:nvPicPr>
        <p:blipFill>
          <a:blip r:embed="rId4"/>
          <a:stretch/>
        </p:blipFill>
        <p:spPr>
          <a:xfrm>
            <a:off x="539280" y="1980000"/>
            <a:ext cx="5760720" cy="4058280"/>
          </a:xfrm>
          <a:prstGeom prst="rect">
            <a:avLst/>
          </a:prstGeom>
          <a:ln w="0">
            <a:noFill/>
          </a:ln>
        </p:spPr>
      </p:pic>
      <p:pic>
        <p:nvPicPr>
          <p:cNvPr id="128" name="Рисунок 127"/>
          <p:cNvPicPr/>
          <p:nvPr/>
        </p:nvPicPr>
        <p:blipFill>
          <a:blip r:embed="rId5"/>
          <a:stretch/>
        </p:blipFill>
        <p:spPr>
          <a:xfrm>
            <a:off x="6840000" y="1980000"/>
            <a:ext cx="5039640" cy="4056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Box 10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30" name="Прямая соединительная линия 4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1" name="Picture 6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32" name="TextBox 11"/>
          <p:cNvSpPr/>
          <p:nvPr/>
        </p:nvSpPr>
        <p:spPr>
          <a:xfrm>
            <a:off x="1260000" y="5478480"/>
            <a:ext cx="102589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strike="noStrike" spc="-1">
              <a:latin typeface="Open Sans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1080000" y="907200"/>
            <a:ext cx="10799640" cy="539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60000" y="1260000"/>
            <a:ext cx="11340000" cy="52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000" b="0" strike="noStrike" spc="-1" dirty="0">
                <a:latin typeface="Tempora LGC Uni"/>
              </a:rPr>
              <a:t>	</a:t>
            </a:r>
            <a:r>
              <a:rPr lang="ru-RU" sz="2000" b="0" strike="noStrike" spc="-1" dirty="0">
                <a:latin typeface="Tempora LGC Uni"/>
              </a:rPr>
              <a:t> </a:t>
            </a:r>
            <a:r>
              <a:rPr lang="ru-RU" sz="2400" b="0" strike="noStrike" spc="-1" dirty="0" smtClean="0">
                <a:latin typeface="Tempora LGC Uni"/>
              </a:rPr>
              <a:t>Осуществление </a:t>
            </a:r>
            <a:r>
              <a:rPr lang="ru-RU" sz="2400" b="0" strike="noStrike" spc="-1" dirty="0">
                <a:latin typeface="Tempora LGC Uni"/>
              </a:rPr>
              <a:t>контрольной (надзорной) деятельности с учётом требований постановления Правительства Российской Федерации от 10 марта 2022 г. № 336 «Об особенностях организации и осуществления государственного контроля (надзора), муниципального контроля» отделом проведено</a:t>
            </a:r>
            <a:endParaRPr lang="ru-RU" sz="2400" b="0" strike="noStrike" spc="-1" dirty="0">
              <a:latin typeface="Open Sans"/>
            </a:endParaRPr>
          </a:p>
          <a:p>
            <a:pPr algn="just"/>
            <a:endParaRPr lang="ru-RU" sz="2400" b="0" strike="noStrike" spc="-1" dirty="0">
              <a:latin typeface="Open Sans"/>
            </a:endParaRPr>
          </a:p>
        </p:txBody>
      </p:sp>
      <p:graphicFrame>
        <p:nvGraphicFramePr>
          <p:cNvPr id="135" name="Таблица 3"/>
          <p:cNvGraphicFramePr/>
          <p:nvPr>
            <p:extLst>
              <p:ext uri="{D42A27DB-BD31-4B8C-83A1-F6EECF244321}">
                <p14:modId xmlns:p14="http://schemas.microsoft.com/office/powerpoint/2010/main" val="3733473897"/>
              </p:ext>
            </p:extLst>
          </p:nvPr>
        </p:nvGraphicFramePr>
        <p:xfrm>
          <a:off x="1080360" y="3060360"/>
          <a:ext cx="10620000" cy="2655840"/>
        </p:xfrm>
        <a:graphic>
          <a:graphicData uri="http://schemas.openxmlformats.org/drawingml/2006/table">
            <a:tbl>
              <a:tblPr/>
              <a:tblGrid>
                <a:gridCol w="696240"/>
                <a:gridCol w="3106440"/>
                <a:gridCol w="2543040"/>
                <a:gridCol w="4274280"/>
              </a:tblGrid>
              <a:tr h="58320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контрольные (надзорные) мероприятия</a:t>
                      </a:r>
                      <a:endParaRPr lang="ru-RU" sz="2800" b="0" strike="noStrike" spc="-1" dirty="0">
                        <a:latin typeface="Tempora LGC Un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48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1" strike="noStrike" spc="-1">
                          <a:solidFill>
                            <a:srgbClr val="00A933"/>
                          </a:solidFill>
                          <a:latin typeface="Times New Roman"/>
                        </a:rPr>
                        <a:t>в 2024 году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strike="noStrike" spc="-1" dirty="0">
                          <a:solidFill>
                            <a:srgbClr val="00A9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2023 году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3EB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empora LGC Uni"/>
                        </a:rPr>
                        <a:t>1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плановые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2800" b="0" strike="noStrike" spc="-1" dirty="0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ru-RU" sz="2800" b="0" strike="noStrike" spc="-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  <a:tr h="498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empora LGC Uni"/>
                        </a:rPr>
                        <a:t>2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внеплановые</a:t>
                      </a:r>
                      <a:endParaRPr lang="ru-RU" sz="2800" b="0" strike="noStrike" spc="-1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2800" b="0" strike="noStrike" spc="-1" dirty="0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2800" b="0" strike="noStrike" spc="-1" dirty="0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  <a:tr h="4989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2800" b="0" strike="noStrike" spc="-1" dirty="0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2800" b="0" strike="noStrike" spc="-1" dirty="0">
                        <a:latin typeface="Tempora LGC Uni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12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37" name="Прямая соединительная линия 5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8" name="Picture 7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39" name="TextBox 14"/>
          <p:cNvSpPr/>
          <p:nvPr/>
        </p:nvSpPr>
        <p:spPr>
          <a:xfrm>
            <a:off x="1260000" y="5478480"/>
            <a:ext cx="102589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strike="noStrike" spc="-1">
              <a:latin typeface="Open Sans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1080000" y="907200"/>
            <a:ext cx="10799640" cy="539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60000" y="1260000"/>
            <a:ext cx="11340000" cy="52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000" b="0" strike="noStrike" spc="-1">
                <a:latin typeface="Tempora LGC Uni"/>
              </a:rPr>
              <a:t>	</a:t>
            </a:r>
            <a:endParaRPr lang="ru-RU" sz="1000" b="0" strike="noStrike" spc="-1">
              <a:latin typeface="Open Sans"/>
            </a:endParaRPr>
          </a:p>
          <a:p>
            <a:pPr algn="just"/>
            <a:endParaRPr lang="ru-RU" sz="1000" b="0" strike="noStrike" spc="-1">
              <a:latin typeface="Open Sans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080000" y="1080000"/>
            <a:ext cx="10800000" cy="52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spcBef>
                <a:spcPts val="1191"/>
              </a:spcBef>
              <a:spcAft>
                <a:spcPts val="992"/>
              </a:spcAft>
            </a:pPr>
            <a:r>
              <a:rPr lang="ru-RU" sz="2400" b="0" strike="noStrike" spc="-1">
                <a:latin typeface="Tempora LGC Uni"/>
              </a:rPr>
              <a:t>	Всего в рамках мероприятий по контролю организации безопасной эксплуатации и безопасного состояния гидротехнических сооружений, в том числе осуществление которых инициируется обращением заявителя, выступающего в качестве объекта контроля (регулярные обследования ГТС), а также в рамках проверок иных контролирующих органов с привлечением инспекторского состава отдела в 2024 году проведено 89 мероприятий (в 2023 году – 33).</a:t>
            </a:r>
            <a:endParaRPr lang="ru-RU" sz="2400" b="0" strike="noStrike" spc="-1">
              <a:latin typeface="Open Sans"/>
            </a:endParaRPr>
          </a:p>
          <a:p>
            <a:pPr algn="just">
              <a:spcBef>
                <a:spcPts val="1191"/>
              </a:spcBef>
              <a:spcAft>
                <a:spcPts val="992"/>
              </a:spcAft>
            </a:pPr>
            <a:r>
              <a:rPr lang="ru-RU" sz="1000" b="0" strike="noStrike" spc="-1">
                <a:latin typeface="Tempora LGC Uni"/>
              </a:rPr>
              <a:t>	</a:t>
            </a:r>
            <a:r>
              <a:rPr lang="ru-RU" sz="2400" b="0" strike="noStrike" spc="-1">
                <a:latin typeface="Tempora LGC Uni"/>
              </a:rPr>
              <a:t>В ходе проведения контрольных (надзорных) мероприятий выявлено 36 правонарушений обязательных требований. По результатам контрольных (надзорных) мероприятий назначено 1 административное наказание.</a:t>
            </a:r>
            <a:endParaRPr lang="ru-RU" sz="2400" b="0" strike="noStrike" spc="-1">
              <a:latin typeface="Open Sans"/>
            </a:endParaRPr>
          </a:p>
          <a:p>
            <a:pPr algn="just">
              <a:spcBef>
                <a:spcPts val="1191"/>
              </a:spcBef>
              <a:spcAft>
                <a:spcPts val="992"/>
              </a:spcAft>
            </a:pPr>
            <a:endParaRPr lang="ru-RU" sz="2400" b="0" strike="noStrike" spc="-1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5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44" name="Прямая соединительная линия 6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5" name="Picture 8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46" name="TextBox 16"/>
          <p:cNvSpPr/>
          <p:nvPr/>
        </p:nvSpPr>
        <p:spPr>
          <a:xfrm>
            <a:off x="1260000" y="5478480"/>
            <a:ext cx="102589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strike="noStrike" spc="-1">
              <a:latin typeface="Open Sans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1080000" y="907200"/>
            <a:ext cx="10799640" cy="539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39640" y="1260000"/>
            <a:ext cx="11340000" cy="52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000" b="0" strike="noStrike" spc="-1">
                <a:latin typeface="Tempora LGC Uni"/>
              </a:rPr>
              <a:t>	</a:t>
            </a:r>
            <a:endParaRPr lang="ru-RU" sz="1000" b="0" strike="noStrike" spc="-1">
              <a:latin typeface="Open Sans"/>
            </a:endParaRPr>
          </a:p>
          <a:p>
            <a:pPr algn="just"/>
            <a:endParaRPr lang="ru-RU" sz="1000" b="0" strike="noStrike" spc="-1">
              <a:latin typeface="Open Sans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540000" y="1080000"/>
            <a:ext cx="11520000" cy="52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lang="ru-RU" sz="1000" b="0" strike="noStrike" spc="-1">
                <a:latin typeface="Tempora LGC Uni"/>
              </a:rPr>
              <a:t>	</a:t>
            </a:r>
            <a:r>
              <a:rPr lang="ru-RU" sz="2400" b="0" strike="noStrike" spc="-1">
                <a:latin typeface="Tempora LGC Uni"/>
              </a:rPr>
              <a:t>Типичные нарушения обязательных требований в области безопасности гидротехнических сооружений</a:t>
            </a:r>
            <a:endParaRPr lang="ru-RU" sz="2400" b="0" strike="noStrike" spc="-1">
              <a:latin typeface="Open Sans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lang="ru-RU" sz="2400" b="0" strike="noStrike" spc="-1">
              <a:latin typeface="Open Sans"/>
            </a:endParaRPr>
          </a:p>
        </p:txBody>
      </p:sp>
      <p:pic>
        <p:nvPicPr>
          <p:cNvPr id="150" name="Рисунок 149"/>
          <p:cNvPicPr/>
          <p:nvPr/>
        </p:nvPicPr>
        <p:blipFill>
          <a:blip r:embed="rId4"/>
          <a:stretch/>
        </p:blipFill>
        <p:spPr>
          <a:xfrm>
            <a:off x="900000" y="1980000"/>
            <a:ext cx="2700000" cy="4140000"/>
          </a:xfrm>
          <a:prstGeom prst="rect">
            <a:avLst/>
          </a:prstGeom>
          <a:ln w="0">
            <a:noFill/>
          </a:ln>
        </p:spPr>
      </p:pic>
      <p:pic>
        <p:nvPicPr>
          <p:cNvPr id="151" name="Рисунок 150"/>
          <p:cNvPicPr/>
          <p:nvPr/>
        </p:nvPicPr>
        <p:blipFill>
          <a:blip r:embed="rId5"/>
          <a:stretch/>
        </p:blipFill>
        <p:spPr>
          <a:xfrm>
            <a:off x="3780000" y="1980000"/>
            <a:ext cx="2880000" cy="4140000"/>
          </a:xfrm>
          <a:prstGeom prst="rect">
            <a:avLst/>
          </a:prstGeom>
          <a:ln w="0">
            <a:noFill/>
          </a:ln>
        </p:spPr>
      </p:pic>
      <p:pic>
        <p:nvPicPr>
          <p:cNvPr id="152" name="Рисунок 151"/>
          <p:cNvPicPr/>
          <p:nvPr/>
        </p:nvPicPr>
        <p:blipFill>
          <a:blip r:embed="rId6"/>
          <a:stretch/>
        </p:blipFill>
        <p:spPr>
          <a:xfrm>
            <a:off x="6840000" y="1980000"/>
            <a:ext cx="2340000" cy="414000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7"/>
          <a:stretch/>
        </p:blipFill>
        <p:spPr>
          <a:xfrm>
            <a:off x="9360000" y="1980000"/>
            <a:ext cx="2340000" cy="414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7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55" name="Прямая соединительная линия 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6" name="Picture 9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57" name="TextBox 18"/>
          <p:cNvSpPr/>
          <p:nvPr/>
        </p:nvSpPr>
        <p:spPr>
          <a:xfrm>
            <a:off x="1260000" y="5478480"/>
            <a:ext cx="102589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strike="noStrike" spc="-1">
              <a:latin typeface="Open Sans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1080000" y="907200"/>
            <a:ext cx="10799640" cy="539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60000" y="1260000"/>
            <a:ext cx="11340000" cy="52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000" b="0" strike="noStrike" spc="-1">
                <a:latin typeface="Tempora LGC Uni"/>
              </a:rPr>
              <a:t>	</a:t>
            </a:r>
            <a:endParaRPr lang="ru-RU" sz="1000" b="0" strike="noStrike" spc="-1">
              <a:latin typeface="Open Sans"/>
            </a:endParaRPr>
          </a:p>
          <a:p>
            <a:pPr algn="just"/>
            <a:endParaRPr lang="ru-RU" sz="1000" b="0" strike="noStrike" spc="-1">
              <a:latin typeface="Open San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720000" y="1080000"/>
            <a:ext cx="11160000" cy="55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spcBef>
                <a:spcPts val="1191"/>
              </a:spcBef>
              <a:spcAft>
                <a:spcPts val="992"/>
              </a:spcAft>
            </a:pPr>
            <a:r>
              <a:rPr lang="ru-RU" sz="1000" b="0" strike="noStrike" spc="-1">
                <a:latin typeface="Tempora LGC Uni"/>
              </a:rPr>
              <a:t>	</a:t>
            </a:r>
            <a:r>
              <a:rPr lang="ru-RU" sz="2200" b="0" strike="noStrike" spc="-1">
                <a:latin typeface="Tempora LGC Uni"/>
              </a:rPr>
              <a:t>Для достижения основных показателей результативности и эффективности программы профилактики рисков причинения вреда (ущерба) охраняемым законом ценностям при осуществлении федерального государственного надзора в области безопасности гидротехнических сооружений на 2024 год, утверждённой приказом Ростехнадзора от 18 декабря 2023 г. № 462, в 2024 году Ростехнадзором на постоянной основе реализовывались следующие мероприятия</a:t>
            </a:r>
            <a:endParaRPr lang="ru-RU" sz="2200" b="0" strike="noStrike" spc="-1">
              <a:latin typeface="Open Sans"/>
            </a:endParaRPr>
          </a:p>
        </p:txBody>
      </p:sp>
      <p:graphicFrame>
        <p:nvGraphicFramePr>
          <p:cNvPr id="161" name="Таблица 2"/>
          <p:cNvGraphicFramePr/>
          <p:nvPr>
            <p:extLst>
              <p:ext uri="{D42A27DB-BD31-4B8C-83A1-F6EECF244321}">
                <p14:modId xmlns:p14="http://schemas.microsoft.com/office/powerpoint/2010/main" val="1415414202"/>
              </p:ext>
            </p:extLst>
          </p:nvPr>
        </p:nvGraphicFramePr>
        <p:xfrm>
          <a:off x="872280" y="3533040"/>
          <a:ext cx="10827720" cy="2137680"/>
        </p:xfrm>
        <a:graphic>
          <a:graphicData uri="http://schemas.openxmlformats.org/drawingml/2006/table">
            <a:tbl>
              <a:tblPr/>
              <a:tblGrid>
                <a:gridCol w="1047240"/>
                <a:gridCol w="4672800"/>
                <a:gridCol w="4777920"/>
                <a:gridCol w="329760"/>
              </a:tblGrid>
              <a:tr h="58320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Профилактические мероприятия</a:t>
                      </a:r>
                      <a:endParaRPr lang="ru-RU" sz="2800" b="0" strike="noStrike" spc="-1" dirty="0">
                        <a:latin typeface="Tempora LGC Uni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6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6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предостережения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0" strike="noStrike" spc="-1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16000" indent="-21600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SzPct val="45000"/>
                        <a:buFont typeface="Wingdings" charset="2"/>
                        <a:buChar char=""/>
                      </a:pPr>
                      <a:r>
                        <a:rPr lang="ru-RU" sz="2800" b="0" strike="noStrike" spc="-1">
                          <a:latin typeface="Tempora LGC Uni"/>
                        </a:rPr>
                        <a:t>2 шт.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  <a:tr h="498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600" b="0" strike="noStrike" spc="-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600" b="0" strike="noStrike" spc="-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информирование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0" strike="noStrike" spc="-1" dirty="0"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  <a:tr h="498960">
                <a:tc>
                  <a:txBody>
                    <a:bodyPr/>
                    <a:lstStyle/>
                    <a:p>
                      <a:pPr algn="ctr"/>
                      <a:r>
                        <a:rPr lang="ru-RU" sz="2600" b="0" strike="noStrike" spc="-1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>
                          <a:latin typeface="Times New Roman" pitchFamily="18" charset="0"/>
                          <a:cs typeface="Times New Roman" pitchFamily="18" charset="0"/>
                        </a:rPr>
                        <a:t>консультирование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0" strike="noStrike" spc="-1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Box 21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163" name="Прямая соединительная линия 9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4" name="Picture 11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65" name="TextBox 23"/>
          <p:cNvSpPr/>
          <p:nvPr/>
        </p:nvSpPr>
        <p:spPr>
          <a:xfrm>
            <a:off x="1260000" y="5478480"/>
            <a:ext cx="102589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3200" b="0" strike="noStrike" spc="-1">
              <a:latin typeface="Open Sans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080000" y="907200"/>
            <a:ext cx="10799640" cy="539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  <a:p>
            <a:pPr algn="ctr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endParaRPr lang="ru-RU" sz="1800" b="0" strike="noStrike" spc="-1">
              <a:latin typeface="Open Sans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60000" y="1260000"/>
            <a:ext cx="11340000" cy="522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1000" b="0" strike="noStrike" spc="-1">
                <a:latin typeface="Tempora LGC Uni"/>
              </a:rPr>
              <a:t>	</a:t>
            </a:r>
            <a:endParaRPr lang="ru-RU" sz="1000" b="0" strike="noStrike" spc="-1">
              <a:latin typeface="Open Sans"/>
            </a:endParaRPr>
          </a:p>
          <a:p>
            <a:pPr algn="just"/>
            <a:endParaRPr lang="ru-RU" sz="1000" b="0" strike="noStrike" spc="-1">
              <a:latin typeface="Open Sans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20000" y="1080000"/>
            <a:ext cx="11160000" cy="558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spcBef>
                <a:spcPts val="1191"/>
              </a:spcBef>
              <a:spcAft>
                <a:spcPts val="992"/>
              </a:spcAft>
            </a:pPr>
            <a:r>
              <a:rPr lang="ru-RU" sz="1000" b="0" strike="noStrike" spc="-1">
                <a:latin typeface="Tempora LGC Uni"/>
              </a:rPr>
              <a:t>	</a:t>
            </a:r>
            <a:endParaRPr lang="ru-RU" sz="1000" b="0" strike="noStrike" spc="-1">
              <a:latin typeface="Open Sans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900000" y="1080000"/>
            <a:ext cx="10811880" cy="54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2600" b="0" strike="noStrike" spc="-1" dirty="0">
                <a:latin typeface="Tempora LGC Uni"/>
              </a:rPr>
              <a:t>	</a:t>
            </a:r>
            <a:r>
              <a:rPr lang="ru-RU" sz="2800" b="0" strike="noStrike" spc="-1" dirty="0">
                <a:latin typeface="Tempora LGC Uni"/>
              </a:rPr>
              <a:t>Анализ правоприменительной практики показывает, что основной причиной снижения уровня безопасности в области безопасности гидротехнических сооружений является:</a:t>
            </a:r>
          </a:p>
          <a:p>
            <a:pPr algn="just"/>
            <a:r>
              <a:rPr lang="ru-RU" sz="2800" b="0" strike="noStrike" spc="-1" dirty="0">
                <a:latin typeface="Tempora LGC Uni"/>
              </a:rPr>
              <a:t>	1.  наличие ГТС, отработавших свой нормативный срок;</a:t>
            </a:r>
          </a:p>
          <a:p>
            <a:pPr algn="just"/>
            <a:r>
              <a:rPr lang="ru-RU" sz="2800" b="0" strike="noStrike" spc="-1" dirty="0">
                <a:latin typeface="Tempora LGC Uni"/>
              </a:rPr>
              <a:t>	2. отсутствие утвержденной декларации безопасности ГТС;</a:t>
            </a:r>
          </a:p>
          <a:p>
            <a:pPr algn="just"/>
            <a:r>
              <a:rPr lang="ru-RU" sz="2800" b="0" strike="noStrike" spc="-1" dirty="0">
                <a:latin typeface="Tempora LGC Uni"/>
              </a:rPr>
              <a:t>	3. </a:t>
            </a:r>
            <a:r>
              <a:rPr lang="ru-RU" sz="2800" b="0" strike="noStrike" spc="-1" dirty="0" smtClean="0">
                <a:latin typeface="Tempora LGC Uni"/>
              </a:rPr>
              <a:t>ненадлежащая организация работ по обеспечению безопасности ГТС, отсутствие </a:t>
            </a:r>
            <a:r>
              <a:rPr lang="ru-RU" sz="2800" b="0" strike="noStrike" spc="-1" dirty="0">
                <a:latin typeface="Tempora LGC Uni"/>
              </a:rPr>
              <a:t>финансирования мероприятий по проведению капитального ремонта и (или) реконструкции ГТС, а также их консервации и (или) ликвидации.</a:t>
            </a:r>
          </a:p>
          <a:p>
            <a:pPr algn="just"/>
            <a:endParaRPr lang="ru-RU" sz="2800" b="0" strike="noStrike" spc="-1" dirty="0">
              <a:latin typeface="Tempora LGC Un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59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0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14796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61" name="TextBox 1"/>
          <p:cNvSpPr/>
          <p:nvPr/>
        </p:nvSpPr>
        <p:spPr>
          <a:xfrm>
            <a:off x="945360" y="1337040"/>
            <a:ext cx="10847880" cy="320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2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Байкальский отдел энергетического надзора и надзора за гидротехническими сооружениями Забайкальского управления Ростехнадзора (далее - отдел)  в соответствии с утвержденным Положениями осуществляет на территории Республики  Бурятия:</a:t>
            </a:r>
            <a:endParaRPr lang="ru-RU" sz="2600" b="0" strike="noStrike" spc="-1">
              <a:latin typeface="Open Sans"/>
            </a:endParaRPr>
          </a:p>
          <a:p>
            <a:pPr algn="just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–	федеральный государственный энергетический надзор.</a:t>
            </a:r>
            <a:endParaRPr lang="ru-RU" sz="2600" b="0" strike="noStrike" spc="-1">
              <a:latin typeface="Open Sans"/>
            </a:endParaRPr>
          </a:p>
          <a:p>
            <a:pPr algn="just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–	федеральный государственный надзор в области безопасности гидротехнических сооружений</a:t>
            </a:r>
            <a:endParaRPr lang="ru-RU" sz="2600" b="0" strike="noStrike" spc="-1">
              <a:latin typeface="Open Sans"/>
            </a:endParaRPr>
          </a:p>
          <a:p>
            <a:pPr algn="just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endParaRPr lang="ru-RU" sz="2200" b="0" strike="noStrike" spc="-1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Прямая соединительная линия 37"/>
          <p:cNvSpPr/>
          <p:nvPr/>
        </p:nvSpPr>
        <p:spPr>
          <a:xfrm>
            <a:off x="1921680" y="852840"/>
            <a:ext cx="10160280" cy="36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1" name="Picture 41" descr="fsetan_emblema2007"/>
          <p:cNvPicPr/>
          <p:nvPr/>
        </p:nvPicPr>
        <p:blipFill>
          <a:blip r:embed="rId3"/>
          <a:stretch/>
        </p:blipFill>
        <p:spPr>
          <a:xfrm>
            <a:off x="546480" y="30528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sldNum"/>
          </p:nvPr>
        </p:nvSpPr>
        <p:spPr>
          <a:xfrm>
            <a:off x="10907640" y="5961960"/>
            <a:ext cx="1173240" cy="894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fld id="{FF18B47F-B445-42E3-BE0D-51CDAF53E8A4}" type="slidenum">
              <a:rPr lang="ru-RU" sz="2800" b="1" strike="noStrike" spc="-1">
                <a:solidFill>
                  <a:srgbClr val="000000">
                    <a:alpha val="25000"/>
                  </a:srgbClr>
                </a:solidFill>
                <a:latin typeface="Times New Roman"/>
              </a:rPr>
              <a:t>20</a:t>
            </a:fld>
            <a:endParaRPr lang="ru-RU" sz="2800" b="0" strike="noStrike" spc="-1">
              <a:latin typeface="Tempora LGC Uni"/>
            </a:endParaRPr>
          </a:p>
        </p:txBody>
      </p:sp>
      <p:sp>
        <p:nvSpPr>
          <p:cNvPr id="173" name="TextBox 22"/>
          <p:cNvSpPr/>
          <p:nvPr/>
        </p:nvSpPr>
        <p:spPr>
          <a:xfrm>
            <a:off x="2111040" y="3313080"/>
            <a:ext cx="832896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>
                <a:solidFill>
                  <a:srgbClr val="404040"/>
                </a:solidFill>
                <a:latin typeface="Times New Roman"/>
                <a:ea typeface="DejaVu Sans"/>
              </a:rPr>
              <a:t>Доклад окончен. Благодарю за внимание!</a:t>
            </a:r>
            <a:endParaRPr lang="ru-RU" sz="3600" b="0" strike="noStrike" spc="-1">
              <a:latin typeface="Open Sans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3600" b="0" strike="noStrike" spc="-1">
              <a:latin typeface="Open Sans"/>
            </a:endParaRPr>
          </a:p>
        </p:txBody>
      </p:sp>
      <p:sp>
        <p:nvSpPr>
          <p:cNvPr id="174" name="TextBox 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fsetan_emblema2007"/>
          <p:cNvPicPr/>
          <p:nvPr/>
        </p:nvPicPr>
        <p:blipFill>
          <a:blip r:embed="rId3"/>
          <a:stretch/>
        </p:blipFill>
        <p:spPr>
          <a:xfrm>
            <a:off x="256320" y="14796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63" name="TextBox 4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64" name="Прямая соединительная линия 1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TextBox 5"/>
          <p:cNvSpPr/>
          <p:nvPr/>
        </p:nvSpPr>
        <p:spPr>
          <a:xfrm>
            <a:off x="945360" y="860040"/>
            <a:ext cx="108478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</a:t>
            </a:r>
            <a:endParaRPr lang="ru-RU" sz="2400" b="0" strike="noStrike" spc="-1">
              <a:latin typeface="Open San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60000" y="1440000"/>
            <a:ext cx="11647800" cy="410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2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Федеральный государственный энергетический надзор  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В 2024 году общее количество поднадзорных отделу организаций, деятельность которых отнесена к категориям риска в соответствии с пунктом 22 Положения о федеральном государственном энергетическом надзоре, утверждённого постановлением Правительства Российской Федерации от 21 июня 2021 г. № 1085, составляет 717 организаций, из них: 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высокого риска – 8; значительного риска – 58; среднего риска – 26; умеренного риска – 561; низкого риска – 64.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Наиболее крупными поднадзорными предприятиями (юридическими лицами), расположенными на территории Республики Бурятия, являются: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ОАО «Селенгинский ЦКК», филиалы ПАО "Россети", АО "Оборонэнерго", ОАО "Российские железные дороги", ПАО "Россети Сибирь", АО "Интер РАО - Электрогенерация", ПАО "Территоральная генерирующая компания -14".</a:t>
            </a:r>
            <a:endParaRPr lang="ru-RU" sz="22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endParaRPr lang="ru-RU" sz="2200" b="0" strike="noStrike" spc="-1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68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9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147960"/>
            <a:ext cx="1056240" cy="1188000"/>
          </a:xfrm>
          <a:prstGeom prst="rect">
            <a:avLst/>
          </a:prstGeom>
          <a:ln w="0">
            <a:noFill/>
          </a:ln>
        </p:spPr>
      </p:pic>
      <p:pic>
        <p:nvPicPr>
          <p:cNvPr id="70" name="Picture 2"/>
          <p:cNvPicPr/>
          <p:nvPr/>
        </p:nvPicPr>
        <p:blipFill>
          <a:blip r:embed="rId4"/>
          <a:stretch/>
        </p:blipFill>
        <p:spPr>
          <a:xfrm>
            <a:off x="360000" y="1489680"/>
            <a:ext cx="5219280" cy="5103720"/>
          </a:xfrm>
          <a:prstGeom prst="rect">
            <a:avLst/>
          </a:prstGeom>
          <a:ln w="0">
            <a:noFill/>
          </a:ln>
          <a:effectLst>
            <a:outerShdw dist="35638" dir="2700000" algn="ctr" rotWithShape="0">
              <a:schemeClr val="bg2">
                <a:alpha val="0"/>
              </a:schemeClr>
            </a:outerShdw>
          </a:effectLst>
        </p:spPr>
      </p:pic>
      <p:sp>
        <p:nvSpPr>
          <p:cNvPr id="71" name="TextBox 1"/>
          <p:cNvSpPr/>
          <p:nvPr/>
        </p:nvSpPr>
        <p:spPr>
          <a:xfrm>
            <a:off x="2557080" y="906480"/>
            <a:ext cx="74224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rebuchet MS"/>
                <a:ea typeface="DejaVu Sans"/>
              </a:rPr>
              <a:t>Число поднадзорных объектов</a:t>
            </a:r>
            <a:endParaRPr lang="ru-RU" sz="2400" b="0" strike="noStrike" spc="-1">
              <a:latin typeface="Open Sans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Open Sans"/>
            </a:endParaRPr>
          </a:p>
        </p:txBody>
      </p:sp>
      <p:sp>
        <p:nvSpPr>
          <p:cNvPr id="72" name="TextBox 2"/>
          <p:cNvSpPr/>
          <p:nvPr/>
        </p:nvSpPr>
        <p:spPr>
          <a:xfrm>
            <a:off x="7516800" y="1489680"/>
            <a:ext cx="41371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endParaRPr lang="ru-RU" sz="2400" b="0" strike="noStrike" spc="-1">
              <a:latin typeface="Open Sans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5580000" y="1440000"/>
            <a:ext cx="6479280" cy="521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Open Sans"/>
                <a:ea typeface="DejaVu Sans"/>
              </a:rPr>
              <a:t>	</a:t>
            </a:r>
            <a:r>
              <a:rPr lang="ru-RU" sz="2000" b="0" strike="noStrike" spc="-1">
                <a:solidFill>
                  <a:srgbClr val="000000"/>
                </a:solidFill>
                <a:latin typeface="Open Sans"/>
                <a:ea typeface="DejaVu Sans"/>
              </a:rPr>
              <a:t>Общее число поднадзорных объектов – 8837  Тепловых электростанций – 3 ед.; Солнечных электростанций – 6 ед.; Газотурбинных (газопоршневых) электростанций – 6 ед; Малых технологических электростанций – 424 ед.; Котельных – 312 ед., из них: производственных – 0 ед.; отопительно-производственных – 2 ед.; отопительных – 310 ед.; Электрических подстанций – 8092 ед.</a:t>
            </a:r>
            <a:endParaRPr lang="ru-RU" sz="20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  <a:ea typeface="DejaVu Sans"/>
              </a:rPr>
              <a:t>Протяжённость тепловых сетей (в двухтрубном исчислении) – 1339,2 км.</a:t>
            </a:r>
            <a:endParaRPr lang="ru-RU" sz="20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  <a:ea typeface="DejaVu Sans"/>
              </a:rPr>
              <a:t>Протяжённость линий электропередачи – 31606,1 км, в том числе:</a:t>
            </a:r>
            <a:endParaRPr lang="ru-RU" sz="20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  <a:ea typeface="DejaVu Sans"/>
              </a:rPr>
              <a:t>напряжением до 1 кВ – 9293,8 км;</a:t>
            </a:r>
            <a:endParaRPr lang="ru-RU" sz="20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  <a:ea typeface="DejaVu Sans"/>
              </a:rPr>
              <a:t>напряжением выше 1 до 110 кВ – 20278,2 км;</a:t>
            </a:r>
            <a:endParaRPr lang="ru-RU" sz="20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Open Sans"/>
                <a:ea typeface="DejaVu Sans"/>
              </a:rPr>
              <a:t>напряжением 220 кВ и выше – 2034,1 км.</a:t>
            </a:r>
            <a:endParaRPr lang="ru-RU" sz="2000" b="0" strike="noStrike" spc="-1">
              <a:latin typeface="Open Sans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75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6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14796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77" name="Прямоугольник 3"/>
          <p:cNvSpPr/>
          <p:nvPr/>
        </p:nvSpPr>
        <p:spPr>
          <a:xfrm>
            <a:off x="1131480" y="1456920"/>
            <a:ext cx="10072800" cy="488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В 2024 году инспекторским составом допущено в эксплуатацию 251 новых и реконструированных энергоустановок.</a:t>
            </a:r>
            <a:endParaRPr lang="ru-RU" sz="3000" b="0" strike="noStrike" spc="-1">
              <a:latin typeface="Open Sans"/>
            </a:endParaRPr>
          </a:p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3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В 2024 году на поднадзорных объектах не зарегистрировано аварий и несчастных случаев, расследуемые Забайкальским управлением Ростехнадзора (в 2023 году - 1 авария).</a:t>
            </a:r>
            <a:endParaRPr lang="ru-RU" sz="3000" b="0" strike="noStrike" spc="-1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14796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79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80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" name="Прямоугольник 3"/>
          <p:cNvSpPr/>
          <p:nvPr/>
        </p:nvSpPr>
        <p:spPr>
          <a:xfrm>
            <a:off x="1116000" y="891000"/>
            <a:ext cx="10584360" cy="222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	Осуществление контрольной (надзорной) деятельности с учётом требований постановления Правительства Российской Федерации от 10 марта 2022 г. № 336 «Об особенностях организации и осуществления государственного контроля (надзора), муниципального контроля» </a:t>
            </a:r>
            <a:endParaRPr lang="ru-RU" sz="2800" b="0" strike="noStrike" spc="-1">
              <a:latin typeface="Open Sans"/>
            </a:endParaRPr>
          </a:p>
        </p:txBody>
      </p:sp>
      <p:graphicFrame>
        <p:nvGraphicFramePr>
          <p:cNvPr id="82" name="Таблица 1"/>
          <p:cNvGraphicFramePr/>
          <p:nvPr>
            <p:extLst>
              <p:ext uri="{D42A27DB-BD31-4B8C-83A1-F6EECF244321}">
                <p14:modId xmlns:p14="http://schemas.microsoft.com/office/powerpoint/2010/main" val="1365032777"/>
              </p:ext>
            </p:extLst>
          </p:nvPr>
        </p:nvGraphicFramePr>
        <p:xfrm>
          <a:off x="1080000" y="3060000"/>
          <a:ext cx="10620000" cy="2655840"/>
        </p:xfrm>
        <a:graphic>
          <a:graphicData uri="http://schemas.openxmlformats.org/drawingml/2006/table">
            <a:tbl>
              <a:tblPr/>
              <a:tblGrid>
                <a:gridCol w="696240"/>
                <a:gridCol w="3106440"/>
                <a:gridCol w="2543040"/>
                <a:gridCol w="4274280"/>
              </a:tblGrid>
              <a:tr h="58320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1" strike="noStrike" spc="-1" dirty="0">
                          <a:solidFill>
                            <a:srgbClr val="FFFFFF"/>
                          </a:solidFill>
                          <a:latin typeface="Times New Roman"/>
                        </a:rPr>
                        <a:t>контрольные (надзорные) мероприятия</a:t>
                      </a:r>
                      <a:endParaRPr lang="ru-RU" sz="2800" b="0" strike="noStrike" spc="-1" dirty="0">
                        <a:latin typeface="Open Sans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48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1" strike="noStrike" spc="-1">
                          <a:solidFill>
                            <a:srgbClr val="00A933"/>
                          </a:solidFill>
                          <a:latin typeface="Times New Roman"/>
                        </a:rPr>
                        <a:t>в 2024 году</a:t>
                      </a:r>
                      <a:endParaRPr lang="ru-RU" sz="2800" b="0" strike="noStrike" spc="-1">
                        <a:latin typeface="Open Sans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strike="noStrike" spc="-1" dirty="0">
                          <a:solidFill>
                            <a:srgbClr val="00A9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2023 году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3EB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плановые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SzPct val="45000"/>
                        <a:buFont typeface="Wingdings" charset="2"/>
                        <a:buNone/>
                      </a:pPr>
                      <a:r>
                        <a:rPr lang="ru-RU" sz="2800" b="0" strike="noStrike" spc="-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  <a:tr h="498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2800" b="0" strike="noStrike" spc="-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 b="0" strike="noStrike" spc="-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внеплановые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  <a:tr h="498960">
                <a:tc>
                  <a:txBody>
                    <a:bodyPr/>
                    <a:lstStyle/>
                    <a:p>
                      <a:endParaRPr lang="ru-RU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0" strike="noStrike" spc="-1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endParaRPr lang="ru-RU" sz="2800" b="0" strike="noStrike" spc="-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EDF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14796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84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85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Прямоугольник 86"/>
          <p:cNvSpPr/>
          <p:nvPr/>
        </p:nvSpPr>
        <p:spPr>
          <a:xfrm>
            <a:off x="940683" y="1124744"/>
            <a:ext cx="11064240" cy="539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Open Sans"/>
                <a:ea typeface="DejaVu Sans"/>
              </a:rPr>
              <a:t>	</a:t>
            </a:r>
            <a:r>
              <a:rPr lang="ru-RU" sz="2800" b="0" strike="noStrike" spc="-1" dirty="0">
                <a:solidFill>
                  <a:srgbClr val="000000"/>
                </a:solidFill>
                <a:latin typeface="Tempora LGC Uni"/>
                <a:ea typeface="DejaVu Sans"/>
              </a:rPr>
              <a:t>Всего в 2024 году отделом проведено 543 (в 2023 году – 8) мероприятия по контролю организации безопасной эксплуатации и безопасного состояния оборудования и основных сооружений электростанций, электрических сетей электросетевых организаций и тепловых сетей </a:t>
            </a:r>
            <a:r>
              <a:rPr lang="ru-RU" sz="2800" b="0" strike="noStrike" spc="-1" dirty="0" err="1">
                <a:solidFill>
                  <a:srgbClr val="000000"/>
                </a:solidFill>
                <a:latin typeface="Tempora LGC Uni"/>
                <a:ea typeface="DejaVu Sans"/>
              </a:rPr>
              <a:t>энергоснабжающих</a:t>
            </a:r>
            <a:r>
              <a:rPr lang="ru-RU" sz="2800" b="0" strike="noStrike" spc="-1" dirty="0">
                <a:solidFill>
                  <a:srgbClr val="000000"/>
                </a:solidFill>
                <a:latin typeface="Tempora LGC Uni"/>
                <a:ea typeface="DejaVu Sans"/>
              </a:rPr>
              <a:t> организаций, электроустановок потребителей, в том числе осуществление которых инициируется обращением заявителя, выступающего в качестве объекта контроля, а также в рамках проверок иных контролирующих органов с привлечением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empora LGC Uni"/>
                <a:ea typeface="DejaVu Sans"/>
              </a:rPr>
              <a:t>представителей </a:t>
            </a:r>
            <a:r>
              <a:rPr lang="ru-RU" sz="2800" b="0" strike="noStrike" spc="-1" dirty="0">
                <a:solidFill>
                  <a:srgbClr val="000000"/>
                </a:solidFill>
                <a:latin typeface="Tempora LGC Uni"/>
                <a:ea typeface="DejaVu Sans"/>
              </a:rPr>
              <a:t>отдела.</a:t>
            </a:r>
            <a:endParaRPr lang="ru-RU" sz="2800" b="0" strike="noStrike" spc="-1" dirty="0">
              <a:latin typeface="Open Sans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89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0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91" name="TextBox 2"/>
          <p:cNvSpPr/>
          <p:nvPr/>
        </p:nvSpPr>
        <p:spPr>
          <a:xfrm>
            <a:off x="785160" y="1164240"/>
            <a:ext cx="10884240" cy="4250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r>
              <a:rPr lang="ru-RU" sz="2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2800" b="0" strike="noStrike" spc="-1" dirty="0">
                <a:solidFill>
                  <a:srgbClr val="000000"/>
                </a:solidFill>
                <a:latin typeface="Tempora LGC Uni"/>
                <a:ea typeface="DejaVu Sans"/>
              </a:rPr>
              <a:t>В ходе осуществления контрольной (надзорной) деятельности выявлено 1682 нарушений обязательных требований; назначено 92 </a:t>
            </a:r>
            <a:r>
              <a:rPr lang="ru-RU" sz="2800" b="0" strike="noStrike" spc="-1" dirty="0" smtClean="0">
                <a:solidFill>
                  <a:srgbClr val="000000"/>
                </a:solidFill>
                <a:latin typeface="Tempora LGC Uni"/>
                <a:ea typeface="DejaVu Sans"/>
              </a:rPr>
              <a:t>административных наказания. </a:t>
            </a:r>
            <a:endParaRPr lang="ru-RU" sz="2800" b="0" strike="noStrike" spc="-1" dirty="0">
              <a:latin typeface="Open Sans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2800" b="0" strike="noStrike" spc="-1" dirty="0">
                <a:solidFill>
                  <a:srgbClr val="000000"/>
                </a:solidFill>
                <a:latin typeface="Tempora LGC Uni"/>
                <a:ea typeface="DejaVu Sans"/>
              </a:rPr>
              <a:t>	На нарушителей обязательных требований в области федерального государственного энергетического надзора наложено 49 административных штрафов. Общая сумма наложенных административных штрафов составила 1 млн. 865 тыс. рублей.</a:t>
            </a:r>
            <a:endParaRPr lang="ru-RU" sz="2800" b="0" strike="noStrike" spc="-1" dirty="0">
              <a:latin typeface="Open Sans"/>
            </a:endParaRPr>
          </a:p>
          <a:p>
            <a:pPr algn="just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pos="0" algn="l"/>
              </a:tabLst>
            </a:pPr>
            <a:endParaRPr lang="ru-RU" sz="2800" b="0" strike="noStrike" spc="-1" dirty="0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33"/>
          <p:cNvSpPr/>
          <p:nvPr/>
        </p:nvSpPr>
        <p:spPr>
          <a:xfrm>
            <a:off x="2405520" y="106200"/>
            <a:ext cx="83379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Забайкальское управление Федеральной службы </a:t>
            </a:r>
            <a:r>
              <a:t/>
            </a:r>
            <a:br/>
            <a:r>
              <a:rPr lang="ru-RU" sz="2000" b="1" strike="noStrike" spc="-1">
                <a:solidFill>
                  <a:srgbClr val="262626"/>
                </a:solidFill>
                <a:latin typeface="Times New Roman"/>
                <a:ea typeface="DejaVu Sans"/>
              </a:rPr>
              <a:t>по экологическому, технологическому и атомному надзору</a:t>
            </a:r>
            <a:endParaRPr lang="ru-RU" sz="2000" b="0" strike="noStrike" spc="-1">
              <a:latin typeface="Open Sans"/>
            </a:endParaRPr>
          </a:p>
        </p:txBody>
      </p:sp>
      <p:sp>
        <p:nvSpPr>
          <p:cNvPr id="93" name="Прямая соединительная линия 37"/>
          <p:cNvSpPr/>
          <p:nvPr/>
        </p:nvSpPr>
        <p:spPr>
          <a:xfrm flipV="1">
            <a:off x="1441080" y="852840"/>
            <a:ext cx="10640880" cy="6840"/>
          </a:xfrm>
          <a:prstGeom prst="line">
            <a:avLst/>
          </a:prstGeom>
          <a:ln w="25400">
            <a:solidFill>
              <a:srgbClr val="4E67C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4" name="Picture 41" descr="fsetan_emblema2007"/>
          <p:cNvPicPr/>
          <p:nvPr/>
        </p:nvPicPr>
        <p:blipFill>
          <a:blip r:embed="rId3"/>
          <a:stretch/>
        </p:blipFill>
        <p:spPr>
          <a:xfrm>
            <a:off x="256320" y="0"/>
            <a:ext cx="1056240" cy="1188000"/>
          </a:xfrm>
          <a:prstGeom prst="rect">
            <a:avLst/>
          </a:prstGeom>
          <a:ln w="0">
            <a:noFill/>
          </a:ln>
        </p:spPr>
      </p:pic>
      <p:sp>
        <p:nvSpPr>
          <p:cNvPr id="95" name="TextBox 2"/>
          <p:cNvSpPr/>
          <p:nvPr/>
        </p:nvSpPr>
        <p:spPr>
          <a:xfrm>
            <a:off x="1135080" y="1080000"/>
            <a:ext cx="10744200" cy="1125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	</a:t>
            </a:r>
            <a:r>
              <a:rPr lang="ru-RU" sz="3200" b="0" strike="noStrike" spc="-1" dirty="0">
                <a:solidFill>
                  <a:srgbClr val="000000"/>
                </a:solidFill>
                <a:latin typeface="Tempora LGC Uni"/>
                <a:ea typeface="DejaVu Sans"/>
              </a:rPr>
              <a:t>Т</a:t>
            </a:r>
            <a:r>
              <a:rPr lang="ru-RU" sz="2400" b="0" strike="noStrike" spc="-1" dirty="0">
                <a:solidFill>
                  <a:srgbClr val="000000"/>
                </a:solidFill>
                <a:latin typeface="Tempora LGC Uni"/>
                <a:ea typeface="DejaVu Sans"/>
              </a:rPr>
              <a:t>ипичные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empora LGC Uni"/>
                <a:ea typeface="DejaVu Sans"/>
              </a:rPr>
              <a:t>нарушения </a:t>
            </a:r>
            <a:r>
              <a:rPr lang="ru-RU" sz="2400" b="0" strike="noStrike" spc="-1" dirty="0">
                <a:solidFill>
                  <a:srgbClr val="000000"/>
                </a:solidFill>
                <a:latin typeface="Tempora LGC Uni"/>
                <a:ea typeface="DejaVu Sans"/>
              </a:rPr>
              <a:t>обязательных требований в рамках федерального государственного энергетического надзора </a:t>
            </a:r>
            <a:endParaRPr lang="ru-RU" sz="2400" b="0" strike="noStrike" spc="-1" dirty="0">
              <a:latin typeface="Open Sans"/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4"/>
          <a:stretch/>
        </p:blipFill>
        <p:spPr>
          <a:xfrm>
            <a:off x="975240" y="2340000"/>
            <a:ext cx="2624040" cy="377928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96"/>
          <p:cNvPicPr/>
          <p:nvPr/>
        </p:nvPicPr>
        <p:blipFill>
          <a:blip r:embed="rId5"/>
          <a:stretch/>
        </p:blipFill>
        <p:spPr>
          <a:xfrm>
            <a:off x="3780000" y="2340000"/>
            <a:ext cx="2879280" cy="3779280"/>
          </a:xfrm>
          <a:prstGeom prst="rect">
            <a:avLst/>
          </a:prstGeom>
          <a:ln w="0">
            <a:noFill/>
          </a:ln>
        </p:spPr>
      </p:pic>
      <p:pic>
        <p:nvPicPr>
          <p:cNvPr id="98" name="Рисунок 97"/>
          <p:cNvPicPr/>
          <p:nvPr/>
        </p:nvPicPr>
        <p:blipFill>
          <a:blip r:embed="rId6"/>
          <a:stretch/>
        </p:blipFill>
        <p:spPr>
          <a:xfrm>
            <a:off x="6840000" y="2340000"/>
            <a:ext cx="2519280" cy="3779280"/>
          </a:xfrm>
          <a:prstGeom prst="rect">
            <a:avLst/>
          </a:prstGeom>
          <a:ln w="0">
            <a:noFill/>
          </a:ln>
        </p:spPr>
      </p:pic>
      <p:pic>
        <p:nvPicPr>
          <p:cNvPr id="99" name="Рисунок 98"/>
          <p:cNvPicPr/>
          <p:nvPr/>
        </p:nvPicPr>
        <p:blipFill>
          <a:blip r:embed="rId7"/>
          <a:stretch/>
        </p:blipFill>
        <p:spPr>
          <a:xfrm>
            <a:off x="9540000" y="2340000"/>
            <a:ext cx="2339280" cy="377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9113</TotalTime>
  <Words>230</Words>
  <Application>Microsoft Office PowerPoint</Application>
  <PresentationFormat>Произвольный</PresentationFormat>
  <Paragraphs>162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Коробка Татьяна Сергеевна</dc:creator>
  <dc:description/>
  <cp:lastModifiedBy>Нимаев ГГ</cp:lastModifiedBy>
  <cp:revision>1176</cp:revision>
  <cp:lastPrinted>2019-08-06T08:34:24Z</cp:lastPrinted>
  <dcterms:created xsi:type="dcterms:W3CDTF">2018-06-08T06:26:34Z</dcterms:created>
  <dcterms:modified xsi:type="dcterms:W3CDTF">2025-03-25T04:01:30Z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13</vt:i4>
  </property>
  <property fmtid="{D5CDD505-2E9C-101B-9397-08002B2CF9AE}" pid="3" name="PresentationFormat">
    <vt:lpwstr>Произвольный</vt:lpwstr>
  </property>
  <property fmtid="{D5CDD505-2E9C-101B-9397-08002B2CF9AE}" pid="4" name="Slides">
    <vt:i4>13</vt:i4>
  </property>
</Properties>
</file>